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.xml" ContentType="application/vnd.openxmlformats-officedocument.presentationml.tag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62" r:id="rId2"/>
    <p:sldId id="407" r:id="rId3"/>
    <p:sldId id="372" r:id="rId4"/>
    <p:sldId id="394" r:id="rId5"/>
    <p:sldId id="395" r:id="rId6"/>
    <p:sldId id="396" r:id="rId7"/>
    <p:sldId id="413" r:id="rId8"/>
    <p:sldId id="398" r:id="rId9"/>
    <p:sldId id="414" r:id="rId10"/>
    <p:sldId id="415" r:id="rId11"/>
    <p:sldId id="416" r:id="rId12"/>
    <p:sldId id="417" r:id="rId13"/>
    <p:sldId id="418" r:id="rId14"/>
    <p:sldId id="419" r:id="rId15"/>
    <p:sldId id="420" r:id="rId16"/>
    <p:sldId id="421" r:id="rId17"/>
    <p:sldId id="422" r:id="rId18"/>
    <p:sldId id="401" r:id="rId19"/>
    <p:sldId id="402" r:id="rId20"/>
    <p:sldId id="403" r:id="rId21"/>
    <p:sldId id="334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FF0000"/>
    <a:srgbClr val="FF9966"/>
    <a:srgbClr val="FF00FF"/>
    <a:srgbClr val="33CC33"/>
    <a:srgbClr val="00FF00"/>
    <a:srgbClr val="0000FF"/>
    <a:srgbClr val="3366FF"/>
    <a:srgbClr val="CFDA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233" autoAdjust="0"/>
    <p:restoredTop sz="95662" autoAdjust="0"/>
  </p:normalViewPr>
  <p:slideViewPr>
    <p:cSldViewPr>
      <p:cViewPr varScale="1">
        <p:scale>
          <a:sx n="157" d="100"/>
          <a:sy n="157" d="100"/>
        </p:scale>
        <p:origin x="266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3226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37328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4530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/>
          <a:lstStyle/>
          <a:p>
            <a:fld id="{8CC36D47-AC74-49B1-8650-7FC7BE9AACB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709223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7D8C2C35-2B8A-446E-BEC0-FD36716C29AC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41433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7D8C2C35-2B8A-446E-BEC0-FD36716C29AC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9667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7D8C2C35-2B8A-446E-BEC0-FD36716C29AC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7172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7D8C2C35-2B8A-446E-BEC0-FD36716C29AC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9026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7D8C2C35-2B8A-446E-BEC0-FD36716C29AC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6431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7D8C2C35-2B8A-446E-BEC0-FD36716C29AC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04612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7D8C2C35-2B8A-446E-BEC0-FD36716C29AC}" type="slidenum">
              <a:rPr lang="de-DE" smtClean="0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2994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7D8C2C35-2B8A-446E-BEC0-FD36716C29AC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38073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7D8C2C35-2B8A-446E-BEC0-FD36716C29AC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48239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7D8C2C35-2B8A-446E-BEC0-FD36716C29AC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9087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7D8C2C35-2B8A-446E-BEC0-FD36716C29AC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59953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7D8C2C35-2B8A-446E-BEC0-FD36716C29AC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94030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054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16130" indent="-275434" defTabSz="915054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01738" indent="-220348" defTabSz="915054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42433" indent="-220348" defTabSz="915054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1983128" indent="-220348" defTabSz="915054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23823" indent="-220348" defTabSz="91505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864518" indent="-220348" defTabSz="91505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05213" indent="-220348" defTabSz="91505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745908" indent="-220348" defTabSz="91505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defRPr/>
            </a:pPr>
            <a:fld id="{93B43C8A-B05B-4BBD-9859-62A259882C61}" type="slidenum">
              <a:rPr lang="en-US" altLang="en-US" sz="1300">
                <a:solidFill>
                  <a:srgbClr val="002680"/>
                </a:solidFill>
                <a:latin typeface="Arial" charset="0"/>
              </a:rPr>
              <a:pPr eaLnBrk="1" hangingPunct="1">
                <a:spcBef>
                  <a:spcPct val="20000"/>
                </a:spcBef>
                <a:defRPr/>
              </a:pPr>
              <a:t>21</a:t>
            </a:fld>
            <a:endParaRPr lang="en-US" altLang="en-US" sz="1300" dirty="0">
              <a:solidFill>
                <a:srgbClr val="002680"/>
              </a:solidFill>
              <a:latin typeface="Arial" charset="0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0563"/>
            <a:ext cx="4706938" cy="3529012"/>
          </a:xfrm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626" tIns="45812" rIns="91626" bIns="45812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13047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7D8C2C35-2B8A-446E-BEC0-FD36716C29AC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7490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7D8C2C35-2B8A-446E-BEC0-FD36716C29AC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1016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7D8C2C35-2B8A-446E-BEC0-FD36716C29AC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9776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7D8C2C35-2B8A-446E-BEC0-FD36716C29AC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8765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7D8C2C35-2B8A-446E-BEC0-FD36716C29AC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6275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7D8C2C35-2B8A-446E-BEC0-FD36716C29AC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6110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7D8C2C35-2B8A-446E-BEC0-FD36716C29AC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5457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28159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4298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 with picture r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gray">
          <a:xfrm>
            <a:off x="5745600" y="1690688"/>
            <a:ext cx="3078000" cy="4052888"/>
          </a:xfrm>
          <a:solidFill>
            <a:schemeClr val="bg1">
              <a:lumMod val="95000"/>
            </a:schemeClr>
          </a:solidFill>
        </p:spPr>
        <p:txBody>
          <a:bodyPr tIns="1296000" anchor="t" anchorCtr="0"/>
          <a:lstStyle>
            <a:lvl1pPr algn="ctr">
              <a:defRPr b="0"/>
            </a:lvl1pPr>
          </a:lstStyle>
          <a:p>
            <a:r>
              <a:rPr lang="en-US" dirty="0"/>
              <a:t>Click icon to add picture</a:t>
            </a:r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noProof="0" dirty="0"/>
              <a:t>Insert page title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324001" y="1690688"/>
            <a:ext cx="5238000" cy="40528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2597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7357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3426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2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sa=i&amp;rct=j&amp;q=&amp;esrc=s&amp;frm=1&amp;source=images&amp;cd=&amp;cad=rja&amp;docid=u3bHdtjg_3hamM&amp;tbnid=pQuhJPpoV2-oKM:&amp;ved=0CAUQjRw&amp;url=http://en.wikipedia.org/wiki/File:Lenoir-Rhyne_University_Seal.gif&amp;ei=4-g1UuvBEe_i4APp_IDYDw&amp;bvm=bv.52164340,d.dmg&amp;psig=AFQjCNHVslmMFObl2iTdWuVrbpUn4zB4rA&amp;ust=137935113605008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46" name="Picture 2" descr="http://upload.wikimedia.org/wikipedia/en/c/c9/Lenoir-Rhyne_University_Seal.gif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81000"/>
            <a:ext cx="1591795" cy="1623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2209800"/>
            <a:ext cx="9144000" cy="2438400"/>
          </a:xfrm>
        </p:spPr>
        <p:txBody>
          <a:bodyPr>
            <a:noAutofit/>
          </a:bodyPr>
          <a:lstStyle/>
          <a:p>
            <a:r>
              <a:rPr lang="en-US" sz="3600" dirty="0"/>
              <a:t> </a:t>
            </a:r>
            <a:br>
              <a:rPr lang="en-US" sz="3600" dirty="0"/>
            </a:br>
            <a:r>
              <a:rPr lang="en-US" sz="3600" dirty="0"/>
              <a:t>GOAC Analytic Solutions</a:t>
            </a:r>
            <a:endParaRPr lang="en-US" sz="2800" b="1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86050" y="4937266"/>
            <a:ext cx="4095750" cy="1311134"/>
          </a:xfrm>
        </p:spPr>
        <p:txBody>
          <a:bodyPr>
            <a:noAutofit/>
          </a:bodyPr>
          <a:lstStyle/>
          <a:p>
            <a:pPr eaLnBrk="1" hangingPunct="1"/>
            <a:endParaRPr lang="en-US" sz="1800" b="1" dirty="0"/>
          </a:p>
          <a:p>
            <a:pPr eaLnBrk="1" hangingPunct="1"/>
            <a:r>
              <a:rPr lang="en-US" sz="1800" b="1" dirty="0"/>
              <a:t>Brett Vogelsang</a:t>
            </a:r>
          </a:p>
          <a:p>
            <a:pPr eaLnBrk="1" hangingPunct="1"/>
            <a:r>
              <a:rPr lang="en-US" sz="1800" b="1" dirty="0"/>
              <a:t>Computer Science Student</a:t>
            </a:r>
          </a:p>
          <a:p>
            <a:pPr eaLnBrk="1" hangingPunct="1"/>
            <a:r>
              <a:rPr lang="en-US" sz="1800" b="1" dirty="0"/>
              <a:t>Lenoir-Rhyne University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818362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411162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The ETL – Job 2: Create Time File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76200" y="762000"/>
            <a:ext cx="90678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6200" y="838200"/>
            <a:ext cx="8991600" cy="2209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en-US" sz="2000" dirty="0"/>
          </a:p>
        </p:txBody>
      </p:sp>
      <p:pic>
        <p:nvPicPr>
          <p:cNvPr id="6" name="Picture 5" descr="A picture containing text, window blind&#10;&#10;Description automatically generated">
            <a:extLst>
              <a:ext uri="{FF2B5EF4-FFF2-40B4-BE49-F238E27FC236}">
                <a16:creationId xmlns:a16="http://schemas.microsoft.com/office/drawing/2014/main" id="{C031D6E0-2154-C343-9AF0-DF6FD2E020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911133"/>
            <a:ext cx="4330409" cy="3356067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4517AA54-F37C-9C49-B426-AE82F1D7FE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008" y="3476310"/>
            <a:ext cx="4216692" cy="315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20562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411162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The ETL – Job 3: Load all dimensions (Unique)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76200" y="762000"/>
            <a:ext cx="90678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6200" y="838200"/>
            <a:ext cx="8991600" cy="2209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en-US" sz="2000" dirty="0"/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0B7DC9AF-6557-4745-B4AC-96D815B3D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77" y="5905500"/>
            <a:ext cx="3565712" cy="546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739216-4C33-F144-A48E-FBCEA71500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52" y="4953000"/>
            <a:ext cx="8610895" cy="62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53B680-A412-3F40-A5A4-D69B99B85B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3543301"/>
            <a:ext cx="8450697" cy="1041399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66922105-A256-9C4E-B990-85A38CE826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01700"/>
            <a:ext cx="8652138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231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411162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The ETL – Job 4: Load Time via Import Wizard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76200" y="762000"/>
            <a:ext cx="90678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6200" y="838200"/>
            <a:ext cx="8991600" cy="2209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en-US" sz="2000" dirty="0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76B40A3-5DA2-0448-8DA4-16840D72B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205006"/>
            <a:ext cx="63500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18799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411162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The ETL – Job 5: Load Sales Facts Table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76200" y="762000"/>
            <a:ext cx="90678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6200" y="838200"/>
            <a:ext cx="8991600" cy="2209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en-US" sz="2000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8F25165-E807-4445-A8CF-47B84ACD4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52662"/>
            <a:ext cx="868680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51371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411162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The ETL – Job 6: Load Customer Inc to Table 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76200" y="762000"/>
            <a:ext cx="90678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6200" y="838200"/>
            <a:ext cx="8991600" cy="2209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en-US" sz="2000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AF05FFE-A55E-BE4F-9DEF-2DE9AAD42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31" y="2222500"/>
            <a:ext cx="8652138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91992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411162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The ETL – Job 7: Assign Income Level Code 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76200" y="762000"/>
            <a:ext cx="90678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6200" y="838200"/>
            <a:ext cx="8991600" cy="2209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en-US" sz="2000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FF84009-1757-3541-AA37-369487C3F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31" y="2222500"/>
            <a:ext cx="8652138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9945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411162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The ETL – Job 8: Assign Prod ID to Product Table  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76200" y="762000"/>
            <a:ext cx="90678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6200" y="838200"/>
            <a:ext cx="8991600" cy="2209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BFA91F-A173-D743-B231-EE352D96B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51" y="3124199"/>
            <a:ext cx="8450697" cy="104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9972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411162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The ETL – Job 9: Add Calculated Key Figures 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76200" y="762000"/>
            <a:ext cx="90678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6200" y="838200"/>
            <a:ext cx="8991600" cy="2209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2A95DD-0401-704B-96C2-094FC565B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17" y="3044297"/>
            <a:ext cx="8848165" cy="76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5980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411162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The  Application Demo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76200" y="762000"/>
            <a:ext cx="90678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A25B4C35-1F0D-EE45-A9DB-A50091B75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8247"/>
            <a:ext cx="9144000" cy="498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3882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411162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The  Application Demo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76200" y="762000"/>
            <a:ext cx="90678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2400" y="1058861"/>
            <a:ext cx="8686799" cy="2209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en-US" sz="2000" dirty="0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46EBC740-5D32-1B47-B897-701CA0A6E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" y="946509"/>
            <a:ext cx="9144000" cy="496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91327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411162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NOTICE ON PLAGARISM – </a:t>
            </a:r>
            <a:r>
              <a:rPr lang="en-US" sz="3200" b="1" dirty="0">
                <a:solidFill>
                  <a:srgbClr val="FF0000"/>
                </a:solidFill>
              </a:rPr>
              <a:t>KEEP THIS SLIDE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76200" y="762000"/>
            <a:ext cx="90678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14300" y="914401"/>
            <a:ext cx="8991600" cy="2209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000" dirty="0"/>
              <a:t>THIS IS A VERY IMPORTANT PROJECT FOR YOUR MAJOR </a:t>
            </a:r>
          </a:p>
          <a:p>
            <a:endParaRPr lang="en-US" sz="2000" dirty="0"/>
          </a:p>
          <a:p>
            <a:r>
              <a:rPr lang="en-US" sz="2000" dirty="0"/>
              <a:t>IT DEMONSTRATES THAT YOU CAN BUILD DATABASES, LOAD DATA, AND BUILD A FRONT END DASHBOARD SOULTION</a:t>
            </a:r>
          </a:p>
          <a:p>
            <a:endParaRPr lang="en-US" sz="2000" dirty="0"/>
          </a:p>
          <a:p>
            <a:r>
              <a:rPr lang="en-US" sz="2000" dirty="0"/>
              <a:t>IT ALSO DEMONSTRATES YOUR ABILITY TO EXTEND WHAT WE COVER IN THE CLASSROOM TO A PRACTICAL PROJECT THAT YOU ARE LIKELY TO GET IN YOUR JOBS</a:t>
            </a:r>
          </a:p>
          <a:p>
            <a:endParaRPr lang="en-US" sz="2000" dirty="0"/>
          </a:p>
          <a:p>
            <a:r>
              <a:rPr lang="en-US" sz="2000" dirty="0"/>
              <a:t>FINALLY, IT DEMONSTRATES </a:t>
            </a:r>
            <a:r>
              <a:rPr lang="en-US" sz="2000" b="1" u="sng" dirty="0"/>
              <a:t>YOUR ABILITY TO LEARN </a:t>
            </a:r>
            <a:r>
              <a:rPr lang="en-US" sz="2000" dirty="0"/>
              <a:t>NEW TECHNOLOGIES ON YOUR OWN WITH ONLY MANAGEMENT DIRECTIONS.</a:t>
            </a:r>
          </a:p>
          <a:p>
            <a:endParaRPr lang="en-US" sz="2000" dirty="0"/>
          </a:p>
          <a:p>
            <a:r>
              <a:rPr lang="en-US" sz="2000" b="1" dirty="0">
                <a:solidFill>
                  <a:srgbClr val="FF0000"/>
                </a:solidFill>
              </a:rPr>
              <a:t>IT IS AN INDIVIDUAL PROJECT</a:t>
            </a:r>
          </a:p>
          <a:p>
            <a:endParaRPr lang="en-US" sz="2000" dirty="0"/>
          </a:p>
          <a:p>
            <a:r>
              <a:rPr lang="en-US" sz="2000" dirty="0"/>
              <a:t>IF YOU SUBMIT ANYONE ELSES SLIDES, IMAGES, CODE, DATABASE, OR PARTS OF THIS FOR ANY REASON, </a:t>
            </a:r>
            <a:r>
              <a:rPr lang="en-US" sz="2000" b="1" dirty="0">
                <a:solidFill>
                  <a:srgbClr val="FF0000"/>
                </a:solidFill>
              </a:rPr>
              <a:t>YOU WILL FAIL THIS COURSE. DO NOT SHARE ANY CODE, EVEN FOR ILLUSTRATION PURPOSES, OR HELPING ANOTHER STUDENT.</a:t>
            </a:r>
          </a:p>
          <a:p>
            <a:endParaRPr lang="en-US" sz="2000" dirty="0"/>
          </a:p>
          <a:p>
            <a:r>
              <a:rPr lang="en-US" sz="2000" dirty="0"/>
              <a:t>THE PERSON SHARING HER/HER CODE WILL ALSO </a:t>
            </a:r>
            <a:r>
              <a:rPr lang="en-US" sz="2000" b="1" dirty="0">
                <a:solidFill>
                  <a:srgbClr val="FF0000"/>
                </a:solidFill>
              </a:rPr>
              <a:t>FAIL THIS COURSE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354918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411162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The  Application Demo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76200" y="762000"/>
            <a:ext cx="90678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952500" y="2514600"/>
            <a:ext cx="7315200" cy="31241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251431140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 Box 8"/>
          <p:cNvSpPr txBox="1">
            <a:spLocks noChangeArrowheads="1"/>
          </p:cNvSpPr>
          <p:nvPr/>
        </p:nvSpPr>
        <p:spPr bwMode="auto">
          <a:xfrm>
            <a:off x="1758129" y="5181600"/>
            <a:ext cx="5735638" cy="861774"/>
          </a:xfrm>
          <a:prstGeom prst="rect">
            <a:avLst/>
          </a:prstGeom>
          <a:solidFill>
            <a:srgbClr val="C0D0F0"/>
          </a:solidFill>
          <a:ln w="38100">
            <a:solidFill>
              <a:srgbClr val="000072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 b="1">
                <a:solidFill>
                  <a:srgbClr val="3C2D97"/>
                </a:solidFill>
                <a:latin typeface="Arial Narrow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>
              <a:defRPr sz="2400" b="1">
                <a:solidFill>
                  <a:srgbClr val="A20A27"/>
                </a:solidFill>
                <a:latin typeface="Arial Narrow" pitchFamily="34" charset="0"/>
              </a:defRPr>
            </a:lvl3pPr>
            <a:lvl4pPr marL="1600200" indent="-228600">
              <a:defRPr sz="2400" b="1" i="1">
                <a:solidFill>
                  <a:srgbClr val="3C2D97"/>
                </a:solidFill>
                <a:latin typeface="Arial Narrow" pitchFamily="34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eaLnBrk="0" hangingPunct="0">
              <a:defRPr sz="20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eaLnBrk="0" hangingPunct="0">
              <a:defRPr sz="20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eaLnBrk="0" hangingPunct="0">
              <a:defRPr sz="20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eaLnBrk="0" hangingPunct="0">
              <a:defRPr sz="20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algn="ctr"/>
            <a:r>
              <a:rPr lang="en-US" altLang="en-US" sz="3200" dirty="0"/>
              <a:t>How to contact me:</a:t>
            </a:r>
          </a:p>
          <a:p>
            <a:pPr algn="ctr"/>
            <a:r>
              <a:rPr lang="en-US" altLang="en-US" sz="1800" dirty="0" err="1">
                <a:solidFill>
                  <a:srgbClr val="FF0000"/>
                </a:solidFill>
              </a:rPr>
              <a:t>brett.vogelsang@my.lr.edu</a:t>
            </a:r>
            <a:endParaRPr lang="en-US" altLang="en-US" sz="1800" dirty="0">
              <a:solidFill>
                <a:srgbClr val="FF0000"/>
              </a:solidFill>
            </a:endParaRPr>
          </a:p>
        </p:txBody>
      </p:sp>
      <p:pic>
        <p:nvPicPr>
          <p:cNvPr id="14340" name="Picture 35" descr="questionsLar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48" y="1524000"/>
            <a:ext cx="2743200" cy="2641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93083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411162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The Database - CDM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76200" y="762000"/>
            <a:ext cx="90678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2400" y="1058861"/>
            <a:ext cx="8686799" cy="2209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F90D7-5D02-1148-8EAC-00DCBF5339B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475581"/>
            <a:ext cx="6629400" cy="390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0410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411162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The Database - LDM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76200" y="762000"/>
            <a:ext cx="90678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2400" y="1058861"/>
            <a:ext cx="8686799" cy="2209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61FB92-87DC-E049-BC42-262553E97A1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91442"/>
            <a:ext cx="6858000" cy="375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64758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411162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The Database - PDM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76200" y="762000"/>
            <a:ext cx="90678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2400" y="1058861"/>
            <a:ext cx="8686799" cy="2209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517B15-592F-4849-BC95-C48CF1C5A5A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19200"/>
            <a:ext cx="77724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4855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411162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The Database – Data Dictionary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76200" y="762000"/>
            <a:ext cx="90678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A98527D5-428F-D840-AE97-69FF1079C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858840"/>
            <a:ext cx="4453497" cy="5237160"/>
          </a:xfrm>
          <a:prstGeom prst="rect">
            <a:avLst/>
          </a:prstGeom>
        </p:spPr>
      </p:pic>
      <p:pic>
        <p:nvPicPr>
          <p:cNvPr id="8" name="Picture 7" descr="A picture containing text, newspaper, screenshot&#10;&#10;Description automatically generated">
            <a:extLst>
              <a:ext uri="{FF2B5EF4-FFF2-40B4-BE49-F238E27FC236}">
                <a16:creationId xmlns:a16="http://schemas.microsoft.com/office/drawing/2014/main" id="{F7CB8995-3D99-B046-85AD-2A9F0671EA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702" y="858841"/>
            <a:ext cx="4453497" cy="523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2770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411162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The Database – Data Dictionary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76200" y="762000"/>
            <a:ext cx="90678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, newspaper, screenshot&#10;&#10;Description automatically generated">
            <a:extLst>
              <a:ext uri="{FF2B5EF4-FFF2-40B4-BE49-F238E27FC236}">
                <a16:creationId xmlns:a16="http://schemas.microsoft.com/office/drawing/2014/main" id="{7031F999-A64B-E44A-8D98-E71DFDBAE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0" y="896939"/>
            <a:ext cx="59055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9304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411162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SLA Data Architecture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76200" y="762000"/>
            <a:ext cx="90678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52400" y="1058861"/>
            <a:ext cx="8686799" cy="2209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en-US" sz="2000" dirty="0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97D59928-6B66-814A-A744-25889995E6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3176"/>
            <a:ext cx="9144000" cy="333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7383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411162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The ETL – Job 1: Import Wizard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76200" y="762000"/>
            <a:ext cx="90678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6200" y="838200"/>
            <a:ext cx="8991600" cy="2209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en-US" sz="2000" dirty="0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E9C7638-77D4-7040-9A40-50D5C3A6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618" y="861827"/>
            <a:ext cx="6595217" cy="3086100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258EF427-DA07-1348-8E3F-A648F5EB72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895600"/>
            <a:ext cx="4921827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514818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NOTE" val="TW,qsWmxJoWx!W!!PqcxWs3293JPqcxJWLJxdjq,xJoP!x!2PmWxIWjxF23PcWx3!xJoP!xP!x3xA-H3jJxO9,I6J3jJ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5475</TotalTime>
  <Words>315</Words>
  <Application>Microsoft Macintosh PowerPoint</Application>
  <PresentationFormat>On-screen Show (4:3)</PresentationFormat>
  <Paragraphs>61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Arial Narrow</vt:lpstr>
      <vt:lpstr>Calibri</vt:lpstr>
      <vt:lpstr>Office Theme</vt:lpstr>
      <vt:lpstr>  GOAC Analytic Solutions</vt:lpstr>
      <vt:lpstr>NOTICE ON PLAGARISM – KEEP THIS SLIDE</vt:lpstr>
      <vt:lpstr>The Database - CDM</vt:lpstr>
      <vt:lpstr>The Database - LDM</vt:lpstr>
      <vt:lpstr>The Database - PDM</vt:lpstr>
      <vt:lpstr>The Database – Data Dictionary</vt:lpstr>
      <vt:lpstr>The Database – Data Dictionary</vt:lpstr>
      <vt:lpstr>SLA Data Architecture</vt:lpstr>
      <vt:lpstr>The ETL – Job 1: Import Wizard</vt:lpstr>
      <vt:lpstr>The ETL – Job 2: Create Time File</vt:lpstr>
      <vt:lpstr>The ETL – Job 3: Load all dimensions (Unique)</vt:lpstr>
      <vt:lpstr>The ETL – Job 4: Load Time via Import Wizard</vt:lpstr>
      <vt:lpstr>The ETL – Job 5: Load Sales Facts Table</vt:lpstr>
      <vt:lpstr>The ETL – Job 6: Load Customer Inc to Table </vt:lpstr>
      <vt:lpstr>The ETL – Job 7: Assign Income Level Code </vt:lpstr>
      <vt:lpstr>The ETL – Job 8: Assign Prod ID to Product Table  </vt:lpstr>
      <vt:lpstr>The ETL – Job 9: Add Calculated Key Figures </vt:lpstr>
      <vt:lpstr>The  Application Demo</vt:lpstr>
      <vt:lpstr>The  Application Demo</vt:lpstr>
      <vt:lpstr>The  Application 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Brett Vogelsang</cp:lastModifiedBy>
  <cp:revision>437</cp:revision>
  <dcterms:created xsi:type="dcterms:W3CDTF">2015-10-05T16:10:01Z</dcterms:created>
  <dcterms:modified xsi:type="dcterms:W3CDTF">2021-04-29T16:39:49Z</dcterms:modified>
</cp:coreProperties>
</file>